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77" r:id="rId2"/>
    <p:sldId id="265" r:id="rId3"/>
    <p:sldId id="266" r:id="rId4"/>
    <p:sldId id="261" r:id="rId5"/>
    <p:sldId id="273" r:id="rId6"/>
    <p:sldId id="274" r:id="rId7"/>
    <p:sldId id="279" r:id="rId8"/>
    <p:sldId id="280" r:id="rId9"/>
    <p:sldId id="278" r:id="rId10"/>
    <p:sldId id="257" r:id="rId11"/>
    <p:sldId id="263" r:id="rId12"/>
    <p:sldId id="267" r:id="rId13"/>
    <p:sldId id="264" r:id="rId14"/>
    <p:sldId id="275" r:id="rId15"/>
    <p:sldId id="268" r:id="rId16"/>
    <p:sldId id="270" r:id="rId17"/>
    <p:sldId id="276" r:id="rId18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Geneva" charset="0"/>
        <a:cs typeface="Geneva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0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D239F0-D639-4EF3-9CED-8E1BC6AF40E4}" v="6" dt="2025-09-26T12:52:47.6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Objects="1">
      <p:cViewPr varScale="1">
        <p:scale>
          <a:sx n="154" d="100"/>
          <a:sy n="154" d="100"/>
        </p:scale>
        <p:origin x="888" y="19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A5CB7454-15C1-A944-AC37-5542B6D3ECE9}" type="datetime1">
              <a:rPr lang="en-US"/>
              <a:pPr>
                <a:defRPr/>
              </a:pPr>
              <a:t>9/26/25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6CAD9EFA-3E97-9B4D-8EE7-720657CEF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877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5-09T12:31:34.720"/>
    </inkml:context>
    <inkml:brush xml:id="br0">
      <inkml:brushProperty name="width" value="0.3" units="cm"/>
      <inkml:brushProperty name="height" value="0.6" units="cm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0,'1281'0,"-1262"0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5-09T12:31:37.344"/>
    </inkml:context>
    <inkml:brush xml:id="br0">
      <inkml:brushProperty name="width" value="0.3" units="cm"/>
      <inkml:brushProperty name="height" value="0.6" units="cm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1,'1370'0,"-1351"0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5-28T12:42:57.212"/>
    </inkml:context>
    <inkml:brush xml:id="br0">
      <inkml:brushProperty name="width" value="0.3" units="cm"/>
      <inkml:brushProperty name="height" value="0.6" units="cm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1,'1233'0,"-1195"3,-22 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5-28T12:42:59.989"/>
    </inkml:context>
    <inkml:brush xml:id="br0">
      <inkml:brushProperty name="width" value="0.3" units="cm"/>
      <inkml:brushProperty name="height" value="0.6" units="cm"/>
      <inkml:brushProperty name="tip" value="rectangle"/>
      <inkml:brushProperty name="rasterOp" value="maskPen"/>
      <inkml:brushProperty name="ignorePressure" value="1"/>
    </inkml:brush>
  </inkml:definitions>
  <inkml:trace contextRef="#ctx0" brushRef="#br0">1 20,'654'0,"-550"-10,-83 6,0 2,1 0,-1 1,1 1,27 3,18 9,-48-10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5-28T12:43:06.507"/>
    </inkml:context>
    <inkml:brush xml:id="br0">
      <inkml:brushProperty name="width" value="0.3" units="cm"/>
      <inkml:brushProperty name="height" value="0.6" units="cm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0,'715'0,"-601"10,-75-5,43 0,45-6,-103 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5-09T12:32:32.072"/>
    </inkml:context>
    <inkml:brush xml:id="br0">
      <inkml:brushProperty name="width" value="0.3" units="cm"/>
      <inkml:brushProperty name="height" value="0.6" units="cm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0,'907'0,"-885"2,0 0,-1 2,42 11,-40-8,1-2,44 5,91-9,-75-2,-65 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5-09T12:32:37.547"/>
    </inkml:context>
    <inkml:brush xml:id="br0">
      <inkml:brushProperty name="width" value="0.3" units="cm"/>
      <inkml:brushProperty name="height" value="0.6" units="cm"/>
      <inkml:brushProperty name="tip" value="rectangle"/>
      <inkml:brushProperty name="rasterOp" value="maskPen"/>
      <inkml:brushProperty name="ignorePressure" value="1"/>
    </inkml:brush>
  </inkml:definitions>
  <inkml:trace contextRef="#ctx0" brushRef="#br0">1 1,'1745'0,"-1726"0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1210EC45-414C-6A4E-BBBD-A09AEA33A371}" type="datetime1">
              <a:rPr lang="en-US"/>
              <a:pPr>
                <a:defRPr/>
              </a:pPr>
              <a:t>9/26/25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12" charset="0"/>
                <a:ea typeface="Geneva" pitchFamily="37" charset="-128"/>
                <a:cs typeface="Geneva" pitchFamily="3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CFE6EDC6-DD80-2D48-A9E8-763FB51E6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0406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Geneva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pitchFamily="-65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0018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459580"/>
            <a:ext cx="2514600" cy="664369"/>
          </a:xfrm>
        </p:spPr>
        <p:txBody>
          <a:bodyPr anchor="b"/>
          <a:lstStyle>
            <a:lvl1pPr algn="l">
              <a:defRPr sz="2000" b="1"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9580"/>
            <a:ext cx="5486400" cy="3636169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0" y="1200150"/>
            <a:ext cx="25146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4742D8B-8594-4B44-80B0-BECC0F075DC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183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250"/>
            <a:ext cx="8229600" cy="742950"/>
          </a:xfr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04950"/>
            <a:ext cx="8229600" cy="2651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6F69E68-A1F7-A441-8DC9-1255D615ACC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0190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618930" y="515937"/>
            <a:ext cx="2057400" cy="3579813"/>
          </a:xfrm>
        </p:spPr>
        <p:txBody>
          <a:bodyPr vert="eaVert"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15937"/>
            <a:ext cx="6019800" cy="3579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352800" y="4767263"/>
            <a:ext cx="2133600" cy="27463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FD8FFC6-973B-2442-BCAF-B040FDE7B89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142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028A5-D74C-9248-B723-0EC6CD7FD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49DA271-5D74-634F-9D21-C09B874B18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930237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4350"/>
            <a:ext cx="8229600" cy="742950"/>
          </a:xfr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3050"/>
            <a:ext cx="8229600" cy="2651125"/>
          </a:xfr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  <a:lvl2pPr>
              <a:defRPr>
                <a:solidFill>
                  <a:srgbClr val="006096"/>
                </a:solidFill>
              </a:defRPr>
            </a:lvl2pPr>
            <a:lvl3pPr>
              <a:defRPr>
                <a:solidFill>
                  <a:srgbClr val="006096"/>
                </a:solidFill>
              </a:defRPr>
            </a:lvl3pPr>
            <a:lvl4pPr>
              <a:defRPr>
                <a:solidFill>
                  <a:srgbClr val="006096"/>
                </a:solidFill>
              </a:defRPr>
            </a:lvl4pPr>
            <a:lvl5pPr>
              <a:defRPr>
                <a:solidFill>
                  <a:srgbClr val="006096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591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477691"/>
            <a:ext cx="7772400" cy="1021556"/>
          </a:xfrm>
        </p:spPr>
        <p:txBody>
          <a:bodyPr anchor="t">
            <a:normAutofit/>
          </a:bodyPr>
          <a:lstStyle>
            <a:lvl1pPr algn="l">
              <a:defRPr sz="3200" b="1" cap="all"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352550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8643EE7-E1E3-6A41-AED4-ADD0882BF9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186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4350"/>
            <a:ext cx="8229600" cy="742950"/>
          </a:xfr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85851"/>
            <a:ext cx="4038600" cy="310872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5851"/>
            <a:ext cx="4038600" cy="310872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F8EF95E-660F-6F48-9B3C-B3F93E20ACE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984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14350"/>
            <a:ext cx="4040188" cy="77390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288255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514350"/>
            <a:ext cx="4041775" cy="77390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288255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7A9B1A9-890C-8B44-BE90-7CB4395EE4D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604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4350"/>
            <a:ext cx="8229600" cy="742950"/>
          </a:xfrm>
        </p:spPr>
        <p:txBody>
          <a:bodyPr/>
          <a:lstStyle>
            <a:lvl1pPr>
              <a:defRPr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3505200" y="4767263"/>
            <a:ext cx="2133600" cy="27463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88F1A38-2662-714D-BA55-F0640804B7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544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276600" y="4767263"/>
            <a:ext cx="2133600" cy="27463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5524B65-BD56-BC42-A8D4-F7B262BC0E7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038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38150"/>
            <a:ext cx="3008313" cy="871538"/>
          </a:xfrm>
        </p:spPr>
        <p:txBody>
          <a:bodyPr anchor="b"/>
          <a:lstStyle>
            <a:lvl1pPr algn="l">
              <a:defRPr sz="2000" b="1">
                <a:solidFill>
                  <a:srgbClr val="00609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438151"/>
            <a:ext cx="5111750" cy="3657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28750"/>
            <a:ext cx="3008313" cy="2667001"/>
          </a:xfrm>
        </p:spPr>
        <p:txBody>
          <a:bodyPr/>
          <a:lstStyle>
            <a:lvl1pPr marL="0" indent="0">
              <a:buNone/>
              <a:defRPr sz="1400">
                <a:solidFill>
                  <a:srgbClr val="00609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3563998" y="4767263"/>
            <a:ext cx="2133600" cy="27463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C045864-67DE-844A-AC03-EBD93572A56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30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914400"/>
            <a:ext cx="82296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43100"/>
            <a:ext cx="82296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  <a:latin typeface="Helvetica Neue" charset="0"/>
              </a:defRPr>
            </a:lvl1pPr>
          </a:lstStyle>
          <a:p>
            <a:pPr>
              <a:defRPr/>
            </a:pPr>
            <a:r>
              <a:rPr lang="en-US"/>
              <a:t>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9" r:id="rId1"/>
    <p:sldLayoutId id="2147483880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  <p:sldLayoutId id="2147483878" r:id="rId11"/>
    <p:sldLayoutId id="2147483879" r:id="rId12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bg1"/>
          </a:solidFill>
          <a:latin typeface="Calibri"/>
          <a:ea typeface="Geneva" pitchFamily="-65" charset="-128"/>
          <a:cs typeface="Calibri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Helvetica Neue" pitchFamily="-65" charset="0"/>
          <a:ea typeface="Geneva" pitchFamily="-65" charset="-128"/>
          <a:cs typeface="Geneva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2"/>
          </a:solidFill>
          <a:latin typeface="Calibri"/>
          <a:ea typeface="Geneva" pitchFamily="-65" charset="-128"/>
          <a:cs typeface="Calibri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2"/>
          </a:solidFill>
          <a:latin typeface="Calibri"/>
          <a:ea typeface="Geneva" pitchFamily="-65" charset="-128"/>
          <a:cs typeface="Calibri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2"/>
          </a:solidFill>
          <a:latin typeface="Calibri"/>
          <a:ea typeface="ヒラギノ角ゴ Pro W3" charset="-128"/>
          <a:cs typeface="Calibri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2"/>
          </a:solidFill>
          <a:latin typeface="Calibri"/>
          <a:ea typeface="ヒラギノ角ゴ Pro W3" charset="-128"/>
          <a:cs typeface="Calibri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2"/>
          </a:solidFill>
          <a:latin typeface="Calibri"/>
          <a:ea typeface="ヒラギノ角ゴ Pro W3" charset="-128"/>
          <a:cs typeface="Calibri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obluestudents.com/" TargetMode="External"/><Relationship Id="rId2" Type="http://schemas.openxmlformats.org/officeDocument/2006/relationships/hyperlink" Target="https://members.geobluestudents.com/Registration/Member" TargetMode="Externa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50.png"/><Relationship Id="rId5" Type="http://schemas.openxmlformats.org/officeDocument/2006/relationships/customXml" Target="../ink/ink2.xml"/><Relationship Id="rId4" Type="http://schemas.openxmlformats.org/officeDocument/2006/relationships/image" Target="../media/image4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rum-cussac.net/login" TargetMode="Externa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customXml" Target="../ink/ink3.xml"/><Relationship Id="rId7" Type="http://schemas.openxmlformats.org/officeDocument/2006/relationships/customXml" Target="../ink/ink5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8.png"/><Relationship Id="rId5" Type="http://schemas.openxmlformats.org/officeDocument/2006/relationships/customXml" Target="../ink/ink4.xml"/><Relationship Id="rId4" Type="http://schemas.openxmlformats.org/officeDocument/2006/relationships/image" Target="../media/image7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ustomXml" Target="../ink/ink6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80.png"/><Relationship Id="rId5" Type="http://schemas.openxmlformats.org/officeDocument/2006/relationships/customXml" Target="../ink/ink7.xml"/><Relationship Id="rId4" Type="http://schemas.openxmlformats.org/officeDocument/2006/relationships/image" Target="../media/image7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acescorpshuttle.com/" TargetMode="External"/><Relationship Id="rId2" Type="http://schemas.openxmlformats.org/officeDocument/2006/relationships/hyperlink" Target="https://www.supertranspa.com/shared-ride-service.html" TargetMode="Externa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3CA83-FEBC-DFE1-6C48-7DD26443D7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SWUFE-UD IDS Reimbursement Policy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B438FD-8A81-2464-6171-C6937B0C60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Fall 2025</a:t>
            </a:r>
          </a:p>
        </p:txBody>
      </p:sp>
    </p:spTree>
    <p:extLst>
      <p:ext uri="{BB962C8B-B14F-4D97-AF65-F5344CB8AC3E}">
        <p14:creationId xmlns:p14="http://schemas.microsoft.com/office/powerpoint/2010/main" val="26613852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9C794-423B-2D48-90CE-B4A57A81A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Before your trip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D34A6-9C41-CE44-BF17-3208359FF4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43051"/>
            <a:ext cx="8229600" cy="2247900"/>
          </a:xfrm>
        </p:spPr>
        <p:txBody>
          <a:bodyPr/>
          <a:lstStyle/>
          <a:p>
            <a:r>
              <a:rPr lang="en-US" dirty="0"/>
              <a:t>Set up Alipay and WeChat--please let Dora know if you need assistance</a:t>
            </a:r>
          </a:p>
          <a:p>
            <a:r>
              <a:rPr lang="en-US" dirty="0"/>
              <a:t>Set up VPN and 2FA code for travel--please let Dora know if you need assistance</a:t>
            </a:r>
          </a:p>
          <a:p>
            <a:r>
              <a:rPr lang="en-US" dirty="0"/>
              <a:t>Register International Health Insurance - </a:t>
            </a:r>
            <a:r>
              <a:rPr lang="en-US" dirty="0" err="1"/>
              <a:t>GeoBlue</a:t>
            </a:r>
            <a:r>
              <a:rPr lang="en-US" dirty="0"/>
              <a:t> and Crisis24—see instructions on the following slides.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A5D44D-C8F8-6E4E-AF80-918C63286BE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7002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137A6-9502-0568-5053-F8EE915C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GeoBlue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13443-E9CB-CEBE-FA46-52BBD0D4F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Register your account with </a:t>
            </a:r>
            <a:r>
              <a:rPr lang="en-US" dirty="0" err="1"/>
              <a:t>GeoBlue</a:t>
            </a:r>
            <a:r>
              <a:rPr lang="en-US" dirty="0"/>
              <a:t> </a:t>
            </a:r>
          </a:p>
          <a:p>
            <a:pPr lvl="1"/>
            <a:r>
              <a:rPr lang="en-US" dirty="0">
                <a:hlinkClick r:id="rId2"/>
              </a:rPr>
              <a:t>Member Registration | </a:t>
            </a:r>
            <a:r>
              <a:rPr lang="en-US" dirty="0" err="1">
                <a:hlinkClick r:id="rId2"/>
              </a:rPr>
              <a:t>GeoBlue</a:t>
            </a:r>
            <a:r>
              <a:rPr lang="en-US" dirty="0">
                <a:hlinkClick r:id="rId2"/>
              </a:rPr>
              <a:t> Students</a:t>
            </a:r>
            <a:endParaRPr lang="en-US" dirty="0"/>
          </a:p>
          <a:p>
            <a:r>
              <a:rPr lang="en-US" dirty="0"/>
              <a:t>Use the Group Code: </a:t>
            </a:r>
            <a:r>
              <a:rPr lang="en-US" b="1" dirty="0"/>
              <a:t>GTB9999UDBKT</a:t>
            </a:r>
          </a:p>
          <a:p>
            <a:r>
              <a:rPr lang="en-US" dirty="0"/>
              <a:t>Once registered, travelers can access resources by clicking onto </a:t>
            </a:r>
            <a:r>
              <a:rPr lang="en-US" dirty="0" err="1"/>
              <a:t>GeoBlue</a:t>
            </a:r>
            <a:r>
              <a:rPr lang="en-US" dirty="0"/>
              <a:t> Resources</a:t>
            </a:r>
          </a:p>
          <a:p>
            <a:pPr lvl="1"/>
            <a:r>
              <a:rPr lang="en-US" dirty="0" err="1">
                <a:hlinkClick r:id="rId3"/>
              </a:rPr>
              <a:t>GeoBlue</a:t>
            </a:r>
            <a:r>
              <a:rPr lang="en-US" dirty="0">
                <a:hlinkClick r:id="rId3"/>
              </a:rPr>
              <a:t> | International Student Health Insurance (geobluestudents.com)</a:t>
            </a:r>
            <a:endParaRPr lang="en-US" dirty="0"/>
          </a:p>
          <a:p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B3E84C-B6BB-AAA3-4452-E977DFA680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7210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screenshot of a computer&#10;&#10;Description automatically generated">
            <a:extLst>
              <a:ext uri="{FF2B5EF4-FFF2-40B4-BE49-F238E27FC236}">
                <a16:creationId xmlns:a16="http://schemas.microsoft.com/office/drawing/2014/main" id="{B4E0688E-6158-C9F0-237E-DF322A7761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031" y="482599"/>
            <a:ext cx="7701937" cy="41783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7E38D21-5186-9754-F0AA-11B003D1A0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457950" y="4767262"/>
            <a:ext cx="2057400" cy="27384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fld id="{D5524B65-BD56-BC42-A8D4-F7B262BC0E77}" type="slidenum">
              <a:rPr lang="en-US" smtClean="0"/>
              <a:pPr>
                <a:lnSpc>
                  <a:spcPct val="90000"/>
                </a:lnSpc>
                <a:spcAft>
                  <a:spcPts val="600"/>
                </a:spcAft>
                <a:defRPr/>
              </a:pPr>
              <a:t>11</a:t>
            </a:fld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58C56C8B-49CF-828D-55E1-51BF7862566E}"/>
                  </a:ext>
                </a:extLst>
              </p14:cNvPr>
              <p14:cNvContentPartPr/>
              <p14:nvPr/>
            </p14:nvContentPartPr>
            <p14:xfrm>
              <a:off x="1756894" y="1605976"/>
              <a:ext cx="468360" cy="36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58C56C8B-49CF-828D-55E1-51BF7862566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703254" y="1497976"/>
                <a:ext cx="57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971E1278-F1C4-BA5E-DCB0-E024A96C50E8}"/>
                  </a:ext>
                </a:extLst>
              </p14:cNvPr>
              <p14:cNvContentPartPr/>
              <p14:nvPr/>
            </p14:nvContentPartPr>
            <p14:xfrm>
              <a:off x="1709374" y="1375216"/>
              <a:ext cx="500400" cy="36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971E1278-F1C4-BA5E-DCB0-E024A96C50E8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655374" y="1267576"/>
                <a:ext cx="608040" cy="21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999180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137A6-9502-0568-5053-F8EE915C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Crisis24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13443-E9CB-CEBE-FA46-52BBD0D4F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Register your account with Crisis24</a:t>
            </a:r>
          </a:p>
          <a:p>
            <a:pPr lvl="1"/>
            <a:r>
              <a:rPr lang="en-US" dirty="0">
                <a:hlinkClick r:id="rId2"/>
              </a:rPr>
              <a:t>https://www.drum-cussac.net/login</a:t>
            </a:r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B3E84C-B6BB-AAA3-4452-E977DFA680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5356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2DB62F9-B077-B58C-6371-D2B9463651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524B65-BD56-BC42-A8D4-F7B262BC0E77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8426344-E969-3EB0-C137-41764A1691C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33350"/>
            <a:ext cx="4495800" cy="413470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F22419F-78F3-C6BB-0B2A-BBF265B29B88}"/>
              </a:ext>
            </a:extLst>
          </p:cNvPr>
          <p:cNvSpPr txBox="1"/>
          <p:nvPr/>
        </p:nvSpPr>
        <p:spPr>
          <a:xfrm>
            <a:off x="5410200" y="1352550"/>
            <a:ext cx="3429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Steps: </a:t>
            </a:r>
            <a:endParaRPr lang="en-US" dirty="0"/>
          </a:p>
          <a:p>
            <a:pPr marL="342900" indent="-342900">
              <a:buAutoNum type="arabicPeriod"/>
            </a:pPr>
            <a:r>
              <a:rPr lang="en-US" dirty="0"/>
              <a:t>Enter your UD email</a:t>
            </a:r>
          </a:p>
          <a:p>
            <a:pPr marL="342900" indent="-342900">
              <a:buAutoNum type="arabicPeriod"/>
            </a:pPr>
            <a:r>
              <a:rPr lang="en-US" dirty="0"/>
              <a:t>Create your trip details </a:t>
            </a:r>
          </a:p>
          <a:p>
            <a:pPr marL="342900" indent="-342900">
              <a:buAutoNum type="arabicPeriod"/>
            </a:pPr>
            <a:endParaRPr lang="en-US" dirty="0"/>
          </a:p>
          <a:p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3D01F0C0-7EA0-F417-F2E2-BDD7DA582E26}"/>
                  </a:ext>
                </a:extLst>
              </p14:cNvPr>
              <p14:cNvContentPartPr/>
              <p14:nvPr/>
            </p14:nvContentPartPr>
            <p14:xfrm>
              <a:off x="1207719" y="996050"/>
              <a:ext cx="463320" cy="288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3D01F0C0-7EA0-F417-F2E2-BDD7DA582E2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153719" y="888410"/>
                <a:ext cx="570960" cy="218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0A6F7FA6-A84F-8B33-6852-C6D91C3932B5}"/>
                  </a:ext>
                </a:extLst>
              </p14:cNvPr>
              <p14:cNvContentPartPr/>
              <p14:nvPr/>
            </p14:nvContentPartPr>
            <p14:xfrm>
              <a:off x="1296279" y="1637210"/>
              <a:ext cx="360360" cy="720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0A6F7FA6-A84F-8B33-6852-C6D91C3932B5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242639" y="1529570"/>
                <a:ext cx="468000" cy="222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339A3483-7200-5A1D-985D-FBC6F42EA418}"/>
                  </a:ext>
                </a:extLst>
              </p14:cNvPr>
              <p14:cNvContentPartPr/>
              <p14:nvPr/>
            </p14:nvContentPartPr>
            <p14:xfrm>
              <a:off x="2244519" y="1651250"/>
              <a:ext cx="396720" cy="720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339A3483-7200-5A1D-985D-FBC6F42EA418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190879" y="1543250"/>
                <a:ext cx="504360" cy="222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83830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screenshot of a computer&#10;&#10;Description automatically generated">
            <a:extLst>
              <a:ext uri="{FF2B5EF4-FFF2-40B4-BE49-F238E27FC236}">
                <a16:creationId xmlns:a16="http://schemas.microsoft.com/office/drawing/2014/main" id="{0CCCE455-4259-DB17-3BDB-009827718A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031" y="482599"/>
            <a:ext cx="7701937" cy="4178300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31E80B7-2483-3F57-BA70-C249006C2F0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457950" y="4767262"/>
            <a:ext cx="2057400" cy="27384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fld id="{D5524B65-BD56-BC42-A8D4-F7B262BC0E77}" type="slidenum">
              <a:rPr lang="en-US" smtClean="0"/>
              <a:pPr>
                <a:lnSpc>
                  <a:spcPct val="90000"/>
                </a:lnSpc>
                <a:spcAft>
                  <a:spcPts val="600"/>
                </a:spcAft>
                <a:defRPr/>
              </a:pPr>
              <a:t>14</a:t>
            </a:fld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5BE8A781-DA52-248F-482D-F68881B4A789}"/>
                  </a:ext>
                </a:extLst>
              </p14:cNvPr>
              <p14:cNvContentPartPr/>
              <p14:nvPr/>
            </p14:nvContentPartPr>
            <p14:xfrm>
              <a:off x="1669414" y="2305456"/>
              <a:ext cx="508320" cy="1656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5BE8A781-DA52-248F-482D-F68881B4A789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615414" y="2197456"/>
                <a:ext cx="615960" cy="232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16A7E27E-9C54-FAE3-C619-3C49B789CF30}"/>
                  </a:ext>
                </a:extLst>
              </p14:cNvPr>
              <p14:cNvContentPartPr/>
              <p14:nvPr/>
            </p14:nvContentPartPr>
            <p14:xfrm>
              <a:off x="7004614" y="2297536"/>
              <a:ext cx="635400" cy="36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16A7E27E-9C54-FAE3-C619-3C49B789CF30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950974" y="2189896"/>
                <a:ext cx="743040" cy="21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486414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46D86-1815-9BB5-2836-277E8C84E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Airport Shuttle (USA)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6B8532-C736-4D45-E251-AF173CAC7A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UD will reimburse your shuttle between the US airport and your home.  You can take a taxi, Uber, train, or the transportation that works best for you. Each way can be reimbursed up to $600. </a:t>
            </a:r>
          </a:p>
          <a:p>
            <a:r>
              <a:rPr lang="en-US" dirty="0"/>
              <a:t>Airport Shuttle Recommendation</a:t>
            </a:r>
          </a:p>
          <a:p>
            <a:pPr lvl="1"/>
            <a:r>
              <a:rPr lang="en-US" dirty="0">
                <a:hlinkClick r:id="rId2"/>
              </a:rPr>
              <a:t>Shared Ride (supertranspa.com)</a:t>
            </a:r>
            <a:r>
              <a:rPr lang="en-US" dirty="0"/>
              <a:t> </a:t>
            </a:r>
          </a:p>
          <a:p>
            <a:pPr lvl="1"/>
            <a:r>
              <a:rPr lang="en-US" dirty="0">
                <a:hlinkClick r:id="rId3"/>
              </a:rPr>
              <a:t>Airport Shuttle from Philadelphia to JFK and Newark International Airports (acescorpshuttle.com)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D52105-68DD-F551-878F-981AAE35A5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9006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BE3AF-5EFA-E503-3DB0-75A4789CB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Airport Shuttle (China)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3DD15C-ABBF-3045-1AC5-133415B95E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SWUFE provides airport pick-up services in China; please email your arrival information to Leo (lizeyu@swufe.edu.cn) once your flight tickets are booked.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AEF0B3-F71D-C09D-9F11-A7FBEC4AE4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913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BDE9A-701A-7ED2-5362-74FBBFA94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Airfare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84D09-4518-255C-2976-AA69AB5DB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UD will cover the cost of a round-trip economy plus ticket between the USA and Chengdu, priced at a maximum of $3,400 for each UD faculty.</a:t>
            </a:r>
          </a:p>
          <a:p>
            <a:r>
              <a:rPr lang="en-US" dirty="0"/>
              <a:t>Airfare coverage: For round-trip tickets between USA and Chengdu, you can choose to arrive at </a:t>
            </a:r>
            <a:r>
              <a:rPr lang="en-US" dirty="0" err="1"/>
              <a:t>Shuangliu</a:t>
            </a:r>
            <a:r>
              <a:rPr lang="en-US" dirty="0"/>
              <a:t> International Airport or Chengdu Tianfu International Airport. If you are planning to stop at a third country/location, please consult with Dora Tseng (dorat@udel.edu) in advance.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81B488-EC7E-B9CB-83C8-53C6ADAB035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72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57855-AC14-22B8-B0CF-1034B7FE0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Airfare Reimbursement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8BEDEB-87C9-4F7B-787F-9F95F65E00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to reimburse: </a:t>
            </a:r>
          </a:p>
          <a:p>
            <a:pPr lvl="1"/>
            <a:r>
              <a:rPr lang="en-US" dirty="0"/>
              <a:t>Book your tickets with your UD or personal credit card. </a:t>
            </a:r>
          </a:p>
          <a:p>
            <a:pPr lvl="1"/>
            <a:r>
              <a:rPr lang="en-US" dirty="0"/>
              <a:t>Reimburse on Concur after your trip</a:t>
            </a:r>
          </a:p>
          <a:p>
            <a:pPr lvl="2"/>
            <a:r>
              <a:rPr lang="en-US" dirty="0" err="1"/>
              <a:t>Speedtype</a:t>
            </a:r>
            <a:r>
              <a:rPr lang="en-US" dirty="0"/>
              <a:t>: </a:t>
            </a:r>
            <a:r>
              <a:rPr lang="en-US" b="1" dirty="0"/>
              <a:t>BUEC212112</a:t>
            </a:r>
          </a:p>
          <a:p>
            <a:pPr lvl="2"/>
            <a:r>
              <a:rPr lang="en-US" dirty="0"/>
              <a:t>Trip Purpose: </a:t>
            </a:r>
            <a:r>
              <a:rPr lang="en-US" b="1" dirty="0"/>
              <a:t>Local UD Business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3691A2-AD9F-6591-B69D-B3CDC4A1B9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ED70C6-FDCB-5747-9A21-CEFC4DDC4D7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903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57B4E-B4A1-FBEB-A7AA-962996B92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 Diem Housing Allowance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161C10-7DAC-EB84-08FA-BCB8AAD7D8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352550"/>
            <a:ext cx="8458200" cy="3108722"/>
          </a:xfrm>
        </p:spPr>
        <p:txBody>
          <a:bodyPr/>
          <a:lstStyle/>
          <a:p>
            <a:r>
              <a:rPr lang="en-US" sz="2000" dirty="0"/>
              <a:t>As a Lerner College faculty member, you are entitled to a housing allowance  during your stay at SWUFE.  The per diems are as follows:  </a:t>
            </a:r>
          </a:p>
          <a:p>
            <a:pPr lvl="1"/>
            <a:r>
              <a:rPr lang="en-US" sz="1800" dirty="0"/>
              <a:t>Individual Faculty (1,000 RMB per week) or </a:t>
            </a:r>
          </a:p>
          <a:p>
            <a:pPr lvl="1"/>
            <a:r>
              <a:rPr lang="en-US" sz="1800" dirty="0"/>
              <a:t>Family with Faculty (1,250 RMB per week)</a:t>
            </a:r>
          </a:p>
          <a:p>
            <a:r>
              <a:rPr lang="en-US" sz="2000" dirty="0"/>
              <a:t>You will receive an MOU from Dora before your trip to China, and you can submit it to Concur once you return from China.</a:t>
            </a:r>
          </a:p>
          <a:p>
            <a:r>
              <a:rPr lang="en-US" sz="2000" dirty="0"/>
              <a:t>Some helpful tips for submitting your per diem housing allowance in Concur follow. </a:t>
            </a:r>
            <a:endParaRPr lang="en-US" sz="1800" dirty="0"/>
          </a:p>
          <a:p>
            <a:pPr lvl="1"/>
            <a:endParaRPr lang="en-US" sz="18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2B232B-642A-BF93-F6AA-0B6AE29D55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F8EF95E-660F-6F48-9B3C-B3F93E20ACE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294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screenshot of a computer&#10;&#10;Description automatically generated">
            <a:extLst>
              <a:ext uri="{FF2B5EF4-FFF2-40B4-BE49-F238E27FC236}">
                <a16:creationId xmlns:a16="http://schemas.microsoft.com/office/drawing/2014/main" id="{007392FC-6BA1-ED5B-5DC8-4D4705E9BDD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6204" b="-1"/>
          <a:stretch/>
        </p:blipFill>
        <p:spPr>
          <a:xfrm>
            <a:off x="-1123" y="0"/>
            <a:ext cx="9143980" cy="514253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A53945C-9C50-5C66-CD84-83CA8B35C0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457950" y="4767262"/>
            <a:ext cx="2057400" cy="27384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fld id="{D5524B65-BD56-BC42-A8D4-F7B262BC0E77}" type="slidenum">
              <a:rPr lang="en-US">
                <a:solidFill>
                  <a:srgbClr val="FFFFFF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  <a:defRPr/>
              </a:pPr>
              <a:t>4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76E6638-0068-2AF7-C405-6D4F54BB1F8B}"/>
              </a:ext>
            </a:extLst>
          </p:cNvPr>
          <p:cNvSpPr txBox="1"/>
          <p:nvPr/>
        </p:nvSpPr>
        <p:spPr>
          <a:xfrm>
            <a:off x="3352800" y="731282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Check-in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71CB7F-436E-1A0C-CFCA-5EE303EC03DD}"/>
              </a:ext>
            </a:extLst>
          </p:cNvPr>
          <p:cNvSpPr txBox="1"/>
          <p:nvPr/>
        </p:nvSpPr>
        <p:spPr>
          <a:xfrm>
            <a:off x="5562600" y="731282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Check-out</a:t>
            </a:r>
          </a:p>
        </p:txBody>
      </p:sp>
    </p:spTree>
    <p:extLst>
      <p:ext uri="{BB962C8B-B14F-4D97-AF65-F5344CB8AC3E}">
        <p14:creationId xmlns:p14="http://schemas.microsoft.com/office/powerpoint/2010/main" val="1294421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5A06B13-AED6-C872-A5F8-283743D9AD5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4" y="-8910"/>
            <a:ext cx="9144000" cy="4913491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561844B-844A-C6FD-4CED-DACCEBEC92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524B65-BD56-BC42-A8D4-F7B262BC0E77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65821E3-954B-83EF-383C-E8E82FED5F74}"/>
              </a:ext>
            </a:extLst>
          </p:cNvPr>
          <p:cNvSpPr txBox="1"/>
          <p:nvPr/>
        </p:nvSpPr>
        <p:spPr>
          <a:xfrm>
            <a:off x="6324600" y="180975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Upload the MOU</a:t>
            </a:r>
          </a:p>
        </p:txBody>
      </p:sp>
    </p:spTree>
    <p:extLst>
      <p:ext uri="{BB962C8B-B14F-4D97-AF65-F5344CB8AC3E}">
        <p14:creationId xmlns:p14="http://schemas.microsoft.com/office/powerpoint/2010/main" val="4092948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41FB87-75B4-D5D8-C0D6-76D394635E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D7C022-EA55-F0F0-7844-A48174234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 Diem Food Allowance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D7263-F4E3-D99E-2115-FCCFB0AE71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352550"/>
            <a:ext cx="8458200" cy="3108722"/>
          </a:xfrm>
        </p:spPr>
        <p:txBody>
          <a:bodyPr/>
          <a:lstStyle/>
          <a:p>
            <a:r>
              <a:rPr lang="en-US" sz="2000" dirty="0"/>
              <a:t>As a Lerner College faculty member, you are entitled to a food allowance  during your stay at SWUFE, as follows:  </a:t>
            </a:r>
          </a:p>
          <a:p>
            <a:pPr lvl="1"/>
            <a:r>
              <a:rPr lang="en-US" sz="1800" dirty="0"/>
              <a:t>Faculty (1,500 RMB per month) </a:t>
            </a:r>
          </a:p>
          <a:p>
            <a:r>
              <a:rPr lang="en-US" sz="2000" dirty="0"/>
              <a:t>You will receive an MOU from Dora before your trip to China, and you can submit it to Concur once you return from China. </a:t>
            </a:r>
          </a:p>
          <a:p>
            <a:r>
              <a:rPr lang="en-US" sz="1800" dirty="0"/>
              <a:t>Some helpful tips for submitting your per diem housing allowance in Concur follow. </a:t>
            </a:r>
            <a:endParaRPr lang="en-US" sz="1600" dirty="0"/>
          </a:p>
          <a:p>
            <a:endParaRPr lang="en-US" sz="1800" dirty="0"/>
          </a:p>
          <a:p>
            <a:pPr lvl="1"/>
            <a:endParaRPr lang="en-US" sz="18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18B694-B84C-1818-F102-ED606D6B42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F8EF95E-660F-6F48-9B3C-B3F93E20ACE1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14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C6C535-DBE6-84ED-34F4-4978B7B92C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D7F8215-FA4E-4609-C534-553B194AC4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457950" y="4767262"/>
            <a:ext cx="2057400" cy="27384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fld id="{D5524B65-BD56-BC42-A8D4-F7B262BC0E77}" type="slidenum">
              <a:rPr lang="en-US">
                <a:solidFill>
                  <a:srgbClr val="FFFFFF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  <a:defRPr/>
              </a:pPr>
              <a:t>7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903D95B-89B2-1972-9ABA-4DCB0265B7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3" y="438150"/>
            <a:ext cx="9144000" cy="347707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E0174E3-6173-7F79-C21B-60935935CB7E}"/>
              </a:ext>
            </a:extLst>
          </p:cNvPr>
          <p:cNvSpPr txBox="1"/>
          <p:nvPr/>
        </p:nvSpPr>
        <p:spPr>
          <a:xfrm>
            <a:off x="990600" y="1044773"/>
            <a:ext cx="2514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First day of teaching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CA1CEE7-A557-60E0-E0A6-2C0C6E04A8A7}"/>
              </a:ext>
            </a:extLst>
          </p:cNvPr>
          <p:cNvSpPr txBox="1"/>
          <p:nvPr/>
        </p:nvSpPr>
        <p:spPr>
          <a:xfrm>
            <a:off x="3472542" y="2724150"/>
            <a:ext cx="17852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Choose Yuan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69FEC6A-BBEE-C3E7-9267-653A2C4EECBD}"/>
              </a:ext>
            </a:extLst>
          </p:cNvPr>
          <p:cNvSpPr txBox="1"/>
          <p:nvPr/>
        </p:nvSpPr>
        <p:spPr>
          <a:xfrm>
            <a:off x="533400" y="2724150"/>
            <a:ext cx="2590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The amount you should receive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53B2722-992A-626A-1959-6B8E751C723E}"/>
              </a:ext>
            </a:extLst>
          </p:cNvPr>
          <p:cNvSpPr txBox="1"/>
          <p:nvPr/>
        </p:nvSpPr>
        <p:spPr>
          <a:xfrm>
            <a:off x="6629400" y="325755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Upload the MOU</a:t>
            </a:r>
          </a:p>
        </p:txBody>
      </p:sp>
    </p:spTree>
    <p:extLst>
      <p:ext uri="{BB962C8B-B14F-4D97-AF65-F5344CB8AC3E}">
        <p14:creationId xmlns:p14="http://schemas.microsoft.com/office/powerpoint/2010/main" val="31858288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1BAAA-8826-36D4-4067-929B9473E7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Other Important Information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E2F1CE-9E85-D155-EE8B-16FA3596DF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486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D Primary and Secondary">
      <a:dk1>
        <a:sysClr val="windowText" lastClr="000000"/>
      </a:dk1>
      <a:lt1>
        <a:sysClr val="window" lastClr="FFFFFF"/>
      </a:lt1>
      <a:dk2>
        <a:srgbClr val="00539F"/>
      </a:dk2>
      <a:lt2>
        <a:srgbClr val="EEECE1"/>
      </a:lt2>
      <a:accent1>
        <a:srgbClr val="4F81BD"/>
      </a:accent1>
      <a:accent2>
        <a:srgbClr val="AF1E2D"/>
      </a:accent2>
      <a:accent3>
        <a:srgbClr val="BED600"/>
      </a:accent3>
      <a:accent4>
        <a:srgbClr val="5A8E22"/>
      </a:accent4>
      <a:accent5>
        <a:srgbClr val="00A0DF"/>
      </a:accent5>
      <a:accent6>
        <a:srgbClr val="EF8200"/>
      </a:accent6>
      <a:hlink>
        <a:srgbClr val="0053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7951</TotalTime>
  <Words>545</Words>
  <Application>Microsoft Macintosh PowerPoint</Application>
  <PresentationFormat>On-screen Show (16:9)</PresentationFormat>
  <Paragraphs>68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Helvetica Neue</vt:lpstr>
      <vt:lpstr>Office Theme</vt:lpstr>
      <vt:lpstr>SWUFE-UD IDS Reimbursement Policy</vt:lpstr>
      <vt:lpstr>Airfare</vt:lpstr>
      <vt:lpstr>Airfare Reimbursement</vt:lpstr>
      <vt:lpstr>Per Diem Housing Allowance </vt:lpstr>
      <vt:lpstr>PowerPoint Presentation</vt:lpstr>
      <vt:lpstr>PowerPoint Presentation</vt:lpstr>
      <vt:lpstr>Per Diem Food Allowance </vt:lpstr>
      <vt:lpstr>PowerPoint Presentation</vt:lpstr>
      <vt:lpstr>Other Important Information</vt:lpstr>
      <vt:lpstr>Before your trip</vt:lpstr>
      <vt:lpstr>GeoBlue</vt:lpstr>
      <vt:lpstr>PowerPoint Presentation</vt:lpstr>
      <vt:lpstr>Crisis24</vt:lpstr>
      <vt:lpstr>PowerPoint Presentation</vt:lpstr>
      <vt:lpstr>PowerPoint Presentation</vt:lpstr>
      <vt:lpstr>Airport Shuttle (USA) </vt:lpstr>
      <vt:lpstr>Airport Shuttle (China)</vt:lpstr>
    </vt:vector>
  </TitlesOfParts>
  <Company>University of Delaware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Gail Armstrong</dc:creator>
  <cp:lastModifiedBy>Andrews, Rick</cp:lastModifiedBy>
  <cp:revision>60</cp:revision>
  <dcterms:created xsi:type="dcterms:W3CDTF">2014-12-16T17:00:44Z</dcterms:created>
  <dcterms:modified xsi:type="dcterms:W3CDTF">2025-09-26T13:55:41Z</dcterms:modified>
</cp:coreProperties>
</file>